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948" r:id="rId2"/>
    <p:sldId id="2162" r:id="rId3"/>
    <p:sldId id="537" r:id="rId4"/>
    <p:sldId id="885" r:id="rId5"/>
    <p:sldId id="886" r:id="rId6"/>
    <p:sldId id="887" r:id="rId7"/>
    <p:sldId id="889" r:id="rId8"/>
    <p:sldId id="890" r:id="rId9"/>
    <p:sldId id="892" r:id="rId10"/>
    <p:sldId id="891" r:id="rId11"/>
    <p:sldId id="2161" r:id="rId12"/>
    <p:sldId id="893" r:id="rId13"/>
    <p:sldId id="894" r:id="rId14"/>
    <p:sldId id="895" r:id="rId15"/>
    <p:sldId id="896" r:id="rId16"/>
    <p:sldId id="897" r:id="rId17"/>
    <p:sldId id="898" r:id="rId18"/>
    <p:sldId id="899" r:id="rId19"/>
    <p:sldId id="900" r:id="rId20"/>
    <p:sldId id="2149" r:id="rId2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" clrIdx="0"/>
  <p:cmAuthor id="1" name=" " initials="" lastIdx="1" clrIdx="1">
    <p:extLst>
      <p:ext uri="{19B8F6BF-5375-455C-9EA6-DF929625EA0E}">
        <p15:presenceInfo xmlns:p15="http://schemas.microsoft.com/office/powerpoint/2012/main" xmlns="" userId="ebe50616db5f07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66454"/>
    <a:srgbClr val="2073EE"/>
    <a:srgbClr val="DD07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1" autoAdjust="0"/>
    <p:restoredTop sz="90435" autoAdjust="0"/>
  </p:normalViewPr>
  <p:slideViewPr>
    <p:cSldViewPr snapToGrid="0" snapToObjects="1">
      <p:cViewPr varScale="1">
        <p:scale>
          <a:sx n="112" d="100"/>
          <a:sy n="11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A1A8-AD9C-439B-B781-B998B00D0673}" type="datetimeFigureOut">
              <a:rPr lang="zh-CN" altLang="en-US" smtClean="0"/>
              <a:pPr/>
              <a:t>2019-9-23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D20D-9969-4862-AE3B-C1D6DA7805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164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798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80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2802" y="2496820"/>
            <a:ext cx="4775956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2802" y="4196728"/>
            <a:ext cx="4775956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05900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170" y="978568"/>
            <a:ext cx="82295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437881" y="362617"/>
            <a:ext cx="101934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906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9181-4168-6643-BD0C-4250C62B016B}" type="datetimeFigureOut">
              <a:rPr kumimoji="1" lang="zh-CN" altLang="en-US" smtClean="0"/>
              <a:pPr/>
              <a:t>2019-9-23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A30D-A330-B44A-AD77-88D263285F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06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报销系统功能</a:t>
            </a:r>
            <a:r>
              <a:rPr lang="zh-CN" altLang="en-US" dirty="0"/>
              <a:t>介绍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C57C78D-1C0E-4679-92BE-CD5731C7A848}"/>
              </a:ext>
            </a:extLst>
          </p:cNvPr>
          <p:cNvGrpSpPr/>
          <p:nvPr/>
        </p:nvGrpSpPr>
        <p:grpSpPr>
          <a:xfrm>
            <a:off x="3073251" y="3442692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01A25A41-13A1-46CA-8826-1EB077003A6F}"/>
                </a:ext>
              </a:extLst>
            </p:cNvPr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FF771FA9-FCA9-4104-AE8B-0A776134FFE8}"/>
                </a:ext>
              </a:extLst>
            </p:cNvPr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E05E1563-1F6C-467C-81B2-5491DFB4C3C6}"/>
              </a:ext>
            </a:extLst>
          </p:cNvPr>
          <p:cNvGrpSpPr/>
          <p:nvPr/>
        </p:nvGrpSpPr>
        <p:grpSpPr>
          <a:xfrm>
            <a:off x="2857227" y="4149080"/>
            <a:ext cx="360040" cy="36004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7986C1C0-7B68-498E-83C0-5F357F726D6A}"/>
                </a:ext>
              </a:extLst>
            </p:cNvPr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5E604344-D5D6-49AC-BF17-CAC5D2CC3BF2}"/>
                </a:ext>
              </a:extLst>
            </p:cNvPr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C0EA22F-DD52-49A0-906F-E1A218CA4550}"/>
              </a:ext>
            </a:extLst>
          </p:cNvPr>
          <p:cNvGrpSpPr/>
          <p:nvPr/>
        </p:nvGrpSpPr>
        <p:grpSpPr>
          <a:xfrm>
            <a:off x="910478" y="3453741"/>
            <a:ext cx="946294" cy="946294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02C5F616-3296-46FD-B890-4DE5297098FA}"/>
                </a:ext>
              </a:extLst>
            </p:cNvPr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C832A92B-1D79-4662-AEE7-691CE4DA8FB6}"/>
                </a:ext>
              </a:extLst>
            </p:cNvPr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1F2243C2-D5E9-4CB5-974E-5EDD7EA0749E}"/>
              </a:ext>
            </a:extLst>
          </p:cNvPr>
          <p:cNvGrpSpPr/>
          <p:nvPr/>
        </p:nvGrpSpPr>
        <p:grpSpPr>
          <a:xfrm>
            <a:off x="1782592" y="4536498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57EE86B1-3A58-4F76-B29B-AB10692AEC4D}"/>
                </a:ext>
              </a:extLst>
            </p:cNvPr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0537919C-550C-4EE2-B1D5-4D6A8B88416A}"/>
                </a:ext>
              </a:extLst>
            </p:cNvPr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76940470-7F96-4C28-8098-93BCA04639E6}"/>
              </a:ext>
            </a:extLst>
          </p:cNvPr>
          <p:cNvGrpSpPr/>
          <p:nvPr/>
        </p:nvGrpSpPr>
        <p:grpSpPr>
          <a:xfrm>
            <a:off x="1201043" y="2193156"/>
            <a:ext cx="2232248" cy="223224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EA100303-4216-4117-9A10-9F4B7DD05AB2}"/>
                </a:ext>
              </a:extLst>
            </p:cNvPr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0096DFC8-6897-4617-8527-40B2052CA110}"/>
                </a:ext>
              </a:extLst>
            </p:cNvPr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59764F13-C3CB-445C-A886-F5441188C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83" y="2996952"/>
            <a:ext cx="14870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96D5726C-20DF-4FAE-A5A0-188C6E9787A6}"/>
              </a:ext>
            </a:extLst>
          </p:cNvPr>
          <p:cNvGrpSpPr/>
          <p:nvPr/>
        </p:nvGrpSpPr>
        <p:grpSpPr>
          <a:xfrm>
            <a:off x="408955" y="2348880"/>
            <a:ext cx="720080" cy="720080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EC74EF8A-1DF9-4B33-8D2C-926682263921}"/>
                </a:ext>
              </a:extLst>
            </p:cNvPr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C910C7F9-EA10-48D6-99DF-E3C5D9871FA0}"/>
                </a:ext>
              </a:extLst>
            </p:cNvPr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64BC386C-AE6E-45D8-A19D-16F9F2EDC7FC}"/>
              </a:ext>
            </a:extLst>
          </p:cNvPr>
          <p:cNvGrpSpPr/>
          <p:nvPr/>
        </p:nvGrpSpPr>
        <p:grpSpPr>
          <a:xfrm>
            <a:off x="203836" y="3068960"/>
            <a:ext cx="222188" cy="222188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85BF8B22-4626-4F93-AC2E-AA645701805F}"/>
                </a:ext>
              </a:extLst>
            </p:cNvPr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BFD01C13-1341-4D6D-87AA-A4C3CCDD0080}"/>
                </a:ext>
              </a:extLst>
            </p:cNvPr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9" name="TextBox 7">
            <a:extLst>
              <a:ext uri="{FF2B5EF4-FFF2-40B4-BE49-F238E27FC236}">
                <a16:creationId xmlns:a16="http://schemas.microsoft.com/office/drawing/2014/main" xmlns="" id="{8F82F994-A5B1-4ACA-A952-4417051C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246" y="1312777"/>
            <a:ext cx="21403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基础设置</a:t>
            </a:r>
          </a:p>
        </p:txBody>
      </p:sp>
      <p:sp>
        <p:nvSpPr>
          <p:cNvPr id="30" name="圆角矩形 2">
            <a:extLst>
              <a:ext uri="{FF2B5EF4-FFF2-40B4-BE49-F238E27FC236}">
                <a16:creationId xmlns:a16="http://schemas.microsoft.com/office/drawing/2014/main" xmlns="" id="{7CC45419-FA48-4A95-A617-879C594FB084}"/>
              </a:ext>
            </a:extLst>
          </p:cNvPr>
          <p:cNvSpPr/>
          <p:nvPr/>
        </p:nvSpPr>
        <p:spPr>
          <a:xfrm>
            <a:off x="4460295" y="1250719"/>
            <a:ext cx="3800894" cy="4965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1" name="右箭头 3">
            <a:extLst>
              <a:ext uri="{FF2B5EF4-FFF2-40B4-BE49-F238E27FC236}">
                <a16:creationId xmlns:a16="http://schemas.microsoft.com/office/drawing/2014/main" xmlns="" id="{570097B2-5D9B-45A4-8BC5-556286204A26}"/>
              </a:ext>
            </a:extLst>
          </p:cNvPr>
          <p:cNvSpPr/>
          <p:nvPr/>
        </p:nvSpPr>
        <p:spPr>
          <a:xfrm>
            <a:off x="7597784" y="2106096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7D3065B2-A367-4ED1-BF18-E4F85E422221}"/>
              </a:ext>
            </a:extLst>
          </p:cNvPr>
          <p:cNvGrpSpPr/>
          <p:nvPr/>
        </p:nvGrpSpPr>
        <p:grpSpPr>
          <a:xfrm>
            <a:off x="4109819" y="1189646"/>
            <a:ext cx="691895" cy="610732"/>
            <a:chOff x="3942060" y="1484784"/>
            <a:chExt cx="720080" cy="72008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7639289F-6B1E-4517-BD06-702A29D24039}"/>
                </a:ext>
              </a:extLst>
            </p:cNvPr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xmlns="" id="{29B0EA63-464E-409E-BD74-AC5E758BC31C}"/>
                  </a:ext>
                </a:extLst>
              </p:cNvPr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xmlns="" id="{7AA580F3-7452-4A0A-A882-58B0FE94A9DF}"/>
                  </a:ext>
                </a:extLst>
              </p:cNvPr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xmlns="" id="{DF9AFEA0-23D2-47F6-832D-BDC7EA06C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069" y="1676580"/>
              <a:ext cx="585491" cy="3628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7004857F-6B33-4AD8-AE7A-10650D0A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246" y="2045656"/>
            <a:ext cx="21403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单据填报</a:t>
            </a:r>
          </a:p>
        </p:txBody>
      </p:sp>
      <p:sp>
        <p:nvSpPr>
          <p:cNvPr id="38" name="圆角矩形 95">
            <a:extLst>
              <a:ext uri="{FF2B5EF4-FFF2-40B4-BE49-F238E27FC236}">
                <a16:creationId xmlns:a16="http://schemas.microsoft.com/office/drawing/2014/main" xmlns="" id="{8AE0D1F3-CA06-4F40-B7A2-CDF131215255}"/>
              </a:ext>
            </a:extLst>
          </p:cNvPr>
          <p:cNvSpPr/>
          <p:nvPr/>
        </p:nvSpPr>
        <p:spPr>
          <a:xfrm>
            <a:off x="4460295" y="1983598"/>
            <a:ext cx="3800894" cy="4965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9" name="右箭头 96">
            <a:extLst>
              <a:ext uri="{FF2B5EF4-FFF2-40B4-BE49-F238E27FC236}">
                <a16:creationId xmlns:a16="http://schemas.microsoft.com/office/drawing/2014/main" xmlns="" id="{C8423EDE-D091-447D-AC74-2CB9952BCE59}"/>
              </a:ext>
            </a:extLst>
          </p:cNvPr>
          <p:cNvSpPr/>
          <p:nvPr/>
        </p:nvSpPr>
        <p:spPr>
          <a:xfrm>
            <a:off x="7593268" y="1381181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0E510B9C-EBA7-4E07-A6ED-C123CA4501FE}"/>
              </a:ext>
            </a:extLst>
          </p:cNvPr>
          <p:cNvGrpSpPr/>
          <p:nvPr/>
        </p:nvGrpSpPr>
        <p:grpSpPr>
          <a:xfrm>
            <a:off x="4109819" y="1922525"/>
            <a:ext cx="691895" cy="610732"/>
            <a:chOff x="3942060" y="1484784"/>
            <a:chExt cx="720080" cy="72008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9A688530-2B8B-4D23-B960-94375C5AA330}"/>
                </a:ext>
              </a:extLst>
            </p:cNvPr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xmlns="" id="{A0FEED71-EEF4-45D1-A41B-8327025011CF}"/>
                  </a:ext>
                </a:extLst>
              </p:cNvPr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xmlns="" id="{E87634AC-0F73-4C48-95E9-42EB508BA514}"/>
                  </a:ext>
                </a:extLst>
              </p:cNvPr>
              <p:cNvSpPr/>
              <p:nvPr/>
            </p:nvSpPr>
            <p:spPr>
              <a:xfrm>
                <a:off x="3839839" y="2024051"/>
                <a:ext cx="1098122" cy="10981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2" name="TextBox 7">
              <a:extLst>
                <a:ext uri="{FF2B5EF4-FFF2-40B4-BE49-F238E27FC236}">
                  <a16:creationId xmlns:a16="http://schemas.microsoft.com/office/drawing/2014/main" xmlns="" id="{69537EEE-2366-4A4A-856B-3061871D9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069" y="1644811"/>
              <a:ext cx="585491" cy="3628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5" name="TextBox 7">
            <a:extLst>
              <a:ext uri="{FF2B5EF4-FFF2-40B4-BE49-F238E27FC236}">
                <a16:creationId xmlns:a16="http://schemas.microsoft.com/office/drawing/2014/main" xmlns="" id="{B263F811-71FA-4F93-9329-4C1791AA0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246" y="2778535"/>
            <a:ext cx="21403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业务审核</a:t>
            </a:r>
          </a:p>
        </p:txBody>
      </p:sp>
      <p:sp>
        <p:nvSpPr>
          <p:cNvPr id="46" name="圆角矩形 103">
            <a:extLst>
              <a:ext uri="{FF2B5EF4-FFF2-40B4-BE49-F238E27FC236}">
                <a16:creationId xmlns:a16="http://schemas.microsoft.com/office/drawing/2014/main" xmlns="" id="{86D2B416-E688-450F-94B5-DE5E52FF0B3B}"/>
              </a:ext>
            </a:extLst>
          </p:cNvPr>
          <p:cNvSpPr/>
          <p:nvPr/>
        </p:nvSpPr>
        <p:spPr>
          <a:xfrm>
            <a:off x="4460295" y="2716477"/>
            <a:ext cx="3800894" cy="4965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7" name="右箭头 104">
            <a:extLst>
              <a:ext uri="{FF2B5EF4-FFF2-40B4-BE49-F238E27FC236}">
                <a16:creationId xmlns:a16="http://schemas.microsoft.com/office/drawing/2014/main" xmlns="" id="{A8B645DC-6FF0-4980-838E-28F5EB8B89D4}"/>
              </a:ext>
            </a:extLst>
          </p:cNvPr>
          <p:cNvSpPr/>
          <p:nvPr/>
        </p:nvSpPr>
        <p:spPr>
          <a:xfrm>
            <a:off x="7638484" y="2812084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A221DF82-4175-42A5-93C5-6822036B915F}"/>
              </a:ext>
            </a:extLst>
          </p:cNvPr>
          <p:cNvGrpSpPr/>
          <p:nvPr/>
        </p:nvGrpSpPr>
        <p:grpSpPr>
          <a:xfrm>
            <a:off x="4109819" y="2655404"/>
            <a:ext cx="691895" cy="610732"/>
            <a:chOff x="3942060" y="1484784"/>
            <a:chExt cx="720080" cy="720080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="" id="{BFE35858-BD22-457B-989C-2226B33EDD71}"/>
                </a:ext>
              </a:extLst>
            </p:cNvPr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="" id="{6C921B5E-726E-4362-AD89-905A40A4BBA7}"/>
                  </a:ext>
                </a:extLst>
              </p:cNvPr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xmlns="" id="{0922862D-0DF5-4AD2-9F19-3E00BDA0E5E9}"/>
                  </a:ext>
                </a:extLst>
              </p:cNvPr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xmlns="" id="{69D889CE-689C-4FCA-AAE2-7A433BA1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069" y="1642838"/>
              <a:ext cx="585491" cy="3628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3" name="TextBox 7">
            <a:extLst>
              <a:ext uri="{FF2B5EF4-FFF2-40B4-BE49-F238E27FC236}">
                <a16:creationId xmlns:a16="http://schemas.microsoft.com/office/drawing/2014/main" xmlns="" id="{480C315E-CDE9-4A4C-8725-FB6EE777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246" y="3511414"/>
            <a:ext cx="21403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财务审核</a:t>
            </a:r>
          </a:p>
        </p:txBody>
      </p:sp>
      <p:sp>
        <p:nvSpPr>
          <p:cNvPr id="54" name="圆角矩形 111">
            <a:extLst>
              <a:ext uri="{FF2B5EF4-FFF2-40B4-BE49-F238E27FC236}">
                <a16:creationId xmlns:a16="http://schemas.microsoft.com/office/drawing/2014/main" xmlns="" id="{24C2933E-3CA2-4404-98F9-B80195D31632}"/>
              </a:ext>
            </a:extLst>
          </p:cNvPr>
          <p:cNvSpPr/>
          <p:nvPr/>
        </p:nvSpPr>
        <p:spPr>
          <a:xfrm>
            <a:off x="4460295" y="3449356"/>
            <a:ext cx="3800894" cy="4965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5" name="右箭头 112">
            <a:extLst>
              <a:ext uri="{FF2B5EF4-FFF2-40B4-BE49-F238E27FC236}">
                <a16:creationId xmlns:a16="http://schemas.microsoft.com/office/drawing/2014/main" xmlns="" id="{939748A9-35EB-4F12-BC57-C19DB84AAE3D}"/>
              </a:ext>
            </a:extLst>
          </p:cNvPr>
          <p:cNvSpPr/>
          <p:nvPr/>
        </p:nvSpPr>
        <p:spPr>
          <a:xfrm>
            <a:off x="7638484" y="3544963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3FAC6815-34BF-4F3E-BEFF-3C17D19AB3EF}"/>
              </a:ext>
            </a:extLst>
          </p:cNvPr>
          <p:cNvGrpSpPr/>
          <p:nvPr/>
        </p:nvGrpSpPr>
        <p:grpSpPr>
          <a:xfrm>
            <a:off x="4109819" y="3388282"/>
            <a:ext cx="691895" cy="610732"/>
            <a:chOff x="3942060" y="1484784"/>
            <a:chExt cx="720080" cy="720080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="" id="{92352394-49A0-4762-B7BE-4A6F7DAC57AD}"/>
                </a:ext>
              </a:extLst>
            </p:cNvPr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xmlns="" id="{A2AF84F9-6B56-4E69-B442-81823D133574}"/>
                  </a:ext>
                </a:extLst>
              </p:cNvPr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xmlns="" id="{D4885E92-3184-46A4-955E-346948C92516}"/>
                  </a:ext>
                </a:extLst>
              </p:cNvPr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8" name="TextBox 7">
              <a:extLst>
                <a:ext uri="{FF2B5EF4-FFF2-40B4-BE49-F238E27FC236}">
                  <a16:creationId xmlns:a16="http://schemas.microsoft.com/office/drawing/2014/main" xmlns="" id="{99122368-5193-4272-9899-FF15E09BA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021" y="1678277"/>
              <a:ext cx="585491" cy="3628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" name="TextBox 7">
            <a:extLst>
              <a:ext uri="{FF2B5EF4-FFF2-40B4-BE49-F238E27FC236}">
                <a16:creationId xmlns:a16="http://schemas.microsoft.com/office/drawing/2014/main" xmlns="" id="{1E719605-84D7-4DBB-8B33-6DC93C579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246" y="4244292"/>
            <a:ext cx="21403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出纳付款</a:t>
            </a:r>
          </a:p>
        </p:txBody>
      </p:sp>
      <p:sp>
        <p:nvSpPr>
          <p:cNvPr id="62" name="圆角矩形 119">
            <a:extLst>
              <a:ext uri="{FF2B5EF4-FFF2-40B4-BE49-F238E27FC236}">
                <a16:creationId xmlns:a16="http://schemas.microsoft.com/office/drawing/2014/main" xmlns="" id="{3C528BEE-CB74-4D4B-B04E-19F70A7F592C}"/>
              </a:ext>
            </a:extLst>
          </p:cNvPr>
          <p:cNvSpPr/>
          <p:nvPr/>
        </p:nvSpPr>
        <p:spPr>
          <a:xfrm>
            <a:off x="4460295" y="4182234"/>
            <a:ext cx="3800894" cy="4965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3" name="右箭头 120">
            <a:extLst>
              <a:ext uri="{FF2B5EF4-FFF2-40B4-BE49-F238E27FC236}">
                <a16:creationId xmlns:a16="http://schemas.microsoft.com/office/drawing/2014/main" xmlns="" id="{00FFCA1D-8378-416E-90F7-BCC181C486D6}"/>
              </a:ext>
            </a:extLst>
          </p:cNvPr>
          <p:cNvSpPr/>
          <p:nvPr/>
        </p:nvSpPr>
        <p:spPr>
          <a:xfrm>
            <a:off x="7638484" y="4277842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BB6D6134-5860-4D96-8065-30DF36AF3C1D}"/>
              </a:ext>
            </a:extLst>
          </p:cNvPr>
          <p:cNvGrpSpPr/>
          <p:nvPr/>
        </p:nvGrpSpPr>
        <p:grpSpPr>
          <a:xfrm>
            <a:off x="4109819" y="4121161"/>
            <a:ext cx="691895" cy="610732"/>
            <a:chOff x="3942060" y="1484784"/>
            <a:chExt cx="720080" cy="720080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7C8BEDC8-D465-453C-9D5B-A3CF9245EE49}"/>
                </a:ext>
              </a:extLst>
            </p:cNvPr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xmlns="" id="{44BF0F11-84D1-4DAE-916B-59D00ED817CF}"/>
                  </a:ext>
                </a:extLst>
              </p:cNvPr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xmlns="" id="{6EBDC0E7-4F99-4A1C-B002-07522C71AFE4}"/>
                  </a:ext>
                </a:extLst>
              </p:cNvPr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xmlns="" id="{C7A844DE-F4CA-495F-9062-E105947BE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069" y="1709263"/>
              <a:ext cx="585491" cy="3628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7" name="TextBox 7">
            <a:extLst>
              <a:ext uri="{FF2B5EF4-FFF2-40B4-BE49-F238E27FC236}">
                <a16:creationId xmlns:a16="http://schemas.microsoft.com/office/drawing/2014/main" xmlns="" id="{5003A210-2EF3-4D2E-9C50-F27987A45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246" y="5030249"/>
            <a:ext cx="21403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报表管理</a:t>
            </a:r>
          </a:p>
        </p:txBody>
      </p:sp>
      <p:sp>
        <p:nvSpPr>
          <p:cNvPr id="88" name="圆角矩形 119">
            <a:extLst>
              <a:ext uri="{FF2B5EF4-FFF2-40B4-BE49-F238E27FC236}">
                <a16:creationId xmlns:a16="http://schemas.microsoft.com/office/drawing/2014/main" xmlns="" id="{6BCA95EA-FFF8-47D2-99F9-6B8836C2904C}"/>
              </a:ext>
            </a:extLst>
          </p:cNvPr>
          <p:cNvSpPr/>
          <p:nvPr/>
        </p:nvSpPr>
        <p:spPr>
          <a:xfrm>
            <a:off x="4460295" y="4968191"/>
            <a:ext cx="3800894" cy="4965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9" name="右箭头 120">
            <a:extLst>
              <a:ext uri="{FF2B5EF4-FFF2-40B4-BE49-F238E27FC236}">
                <a16:creationId xmlns:a16="http://schemas.microsoft.com/office/drawing/2014/main" xmlns="" id="{A70A7057-9DEE-4052-8623-E128A8F9E46A}"/>
              </a:ext>
            </a:extLst>
          </p:cNvPr>
          <p:cNvSpPr/>
          <p:nvPr/>
        </p:nvSpPr>
        <p:spPr>
          <a:xfrm>
            <a:off x="7638484" y="5063798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92550366-D975-4777-9D89-FCB971B7DDE1}"/>
              </a:ext>
            </a:extLst>
          </p:cNvPr>
          <p:cNvGrpSpPr/>
          <p:nvPr/>
        </p:nvGrpSpPr>
        <p:grpSpPr>
          <a:xfrm>
            <a:off x="4109819" y="4907118"/>
            <a:ext cx="691895" cy="610732"/>
            <a:chOff x="3942060" y="1484784"/>
            <a:chExt cx="720080" cy="720080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xmlns="" id="{894BC31C-9148-4D2C-A276-2C9615E4915A}"/>
                </a:ext>
              </a:extLst>
            </p:cNvPr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xmlns="" id="{479E95F5-A87B-4CC1-AC5A-5531A6B012FE}"/>
                  </a:ext>
                </a:extLst>
              </p:cNvPr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xmlns="" id="{76B214D1-B78D-47A4-AC13-71E82D81C59C}"/>
                  </a:ext>
                </a:extLst>
              </p:cNvPr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2" name="TextBox 7">
              <a:extLst>
                <a:ext uri="{FF2B5EF4-FFF2-40B4-BE49-F238E27FC236}">
                  <a16:creationId xmlns:a16="http://schemas.microsoft.com/office/drawing/2014/main" xmlns="" id="{60CC4722-FD42-4FF9-BBD3-13DDFB677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021" y="1669517"/>
              <a:ext cx="585491" cy="3628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6" name="TextBox 7">
            <a:extLst>
              <a:ext uri="{FF2B5EF4-FFF2-40B4-BE49-F238E27FC236}">
                <a16:creationId xmlns:a16="http://schemas.microsoft.com/office/drawing/2014/main" xmlns="" id="{DEDF014A-C4F7-488A-960A-8DBD91081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246" y="5815928"/>
            <a:ext cx="21403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移动应用</a:t>
            </a:r>
          </a:p>
        </p:txBody>
      </p:sp>
      <p:sp>
        <p:nvSpPr>
          <p:cNvPr id="97" name="圆角矩形 119">
            <a:extLst>
              <a:ext uri="{FF2B5EF4-FFF2-40B4-BE49-F238E27FC236}">
                <a16:creationId xmlns:a16="http://schemas.microsoft.com/office/drawing/2014/main" xmlns="" id="{9B23DA8A-77C0-4430-AFFC-9D7705FE534A}"/>
              </a:ext>
            </a:extLst>
          </p:cNvPr>
          <p:cNvSpPr/>
          <p:nvPr/>
        </p:nvSpPr>
        <p:spPr>
          <a:xfrm>
            <a:off x="4460295" y="5753870"/>
            <a:ext cx="3800894" cy="4965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8" name="右箭头 120">
            <a:extLst>
              <a:ext uri="{FF2B5EF4-FFF2-40B4-BE49-F238E27FC236}">
                <a16:creationId xmlns:a16="http://schemas.microsoft.com/office/drawing/2014/main" xmlns="" id="{347F3F5F-D054-4EE1-A904-A5C7D6DAF0B2}"/>
              </a:ext>
            </a:extLst>
          </p:cNvPr>
          <p:cNvSpPr/>
          <p:nvPr/>
        </p:nvSpPr>
        <p:spPr>
          <a:xfrm>
            <a:off x="7638484" y="5849477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xmlns="" id="{CA3636D0-196C-4100-966A-73D42E732443}"/>
              </a:ext>
            </a:extLst>
          </p:cNvPr>
          <p:cNvGrpSpPr/>
          <p:nvPr/>
        </p:nvGrpSpPr>
        <p:grpSpPr>
          <a:xfrm>
            <a:off x="4109819" y="5692797"/>
            <a:ext cx="691895" cy="610732"/>
            <a:chOff x="3942060" y="1484784"/>
            <a:chExt cx="720080" cy="720080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xmlns="" id="{A2BCF1E7-CF19-4BE2-AB3B-B1D745DADDC6}"/>
                </a:ext>
              </a:extLst>
            </p:cNvPr>
            <p:cNvGrpSpPr/>
            <p:nvPr/>
          </p:nvGrpSpPr>
          <p:grpSpPr>
            <a:xfrm>
              <a:off x="3942060" y="1484784"/>
              <a:ext cx="720080" cy="720080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xmlns="" id="{7C50951A-EA0B-4775-AD23-6F325A3CDD08}"/>
                  </a:ext>
                </a:extLst>
              </p:cNvPr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D062484E-29B3-4D49-B526-B50E2F4D90F9}"/>
                  </a:ext>
                </a:extLst>
              </p:cNvPr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1" name="TextBox 7">
              <a:extLst>
                <a:ext uri="{FF2B5EF4-FFF2-40B4-BE49-F238E27FC236}">
                  <a16:creationId xmlns:a16="http://schemas.microsoft.com/office/drawing/2014/main" xmlns="" id="{35CB5F24-6AB4-453A-84DD-EBCE40C0F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021" y="1669517"/>
              <a:ext cx="585491" cy="3628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7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155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99717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附件信息、报销明细、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借款信息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（未付款信息、核销未付款信息）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5428158"/>
            <a:ext cx="834627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借款信息：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可查看借款核销、还款情况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17700"/>
            <a:ext cx="8751509" cy="323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报销单填报（普通报销单）</a:t>
            </a:r>
            <a:r>
              <a:rPr lang="en-US" altLang="zh-CN" sz="2000" dirty="0"/>
              <a:t>-3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7594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3647CB9-C199-45B4-97A1-D84906A4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91" y="2085495"/>
            <a:ext cx="5140240" cy="34376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05230D3-44E8-44B5-A266-9E6267AE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603" y="3804322"/>
            <a:ext cx="4814397" cy="277177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E4ED41B-4EA7-4E60-AA02-1F24E61A4506}"/>
              </a:ext>
            </a:extLst>
          </p:cNvPr>
          <p:cNvSpPr/>
          <p:nvPr/>
        </p:nvSpPr>
        <p:spPr>
          <a:xfrm>
            <a:off x="292100" y="114957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附件信息、报销明细、借款信息、核算账号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未付款信息、核销未付款信息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A6673A86-12D2-4C53-BB6A-CAA11A975F60}"/>
              </a:ext>
            </a:extLst>
          </p:cNvPr>
          <p:cNvSpPr txBox="1">
            <a:spLocks/>
          </p:cNvSpPr>
          <p:nvPr/>
        </p:nvSpPr>
        <p:spPr>
          <a:xfrm>
            <a:off x="693822" y="260491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报销单填报（普通报销单）</a:t>
            </a:r>
            <a:r>
              <a:rPr lang="en-US" altLang="zh-CN" sz="2000" dirty="0"/>
              <a:t>-4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185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97289"/>
            <a:ext cx="7677816" cy="333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差旅费报销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4965554"/>
            <a:ext cx="834627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根据出差人的报销级别自动计算市内交通补贴和伙食补助，判断住宿是否超标，查询出差人补贴标准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★其他报销单除费用明细信息不同，基本信息、附件信息、借款信息、核算账号信息、结算方式均与普通报销单相同。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869" y="1397289"/>
            <a:ext cx="5240900" cy="490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报销单填报（差旅费报销单）</a:t>
            </a:r>
          </a:p>
        </p:txBody>
      </p:sp>
    </p:spTree>
    <p:extLst>
      <p:ext uri="{BB962C8B-B14F-4D97-AF65-F5344CB8AC3E}">
        <p14:creationId xmlns:p14="http://schemas.microsoft.com/office/powerpoint/2010/main" xmlns="" val="36583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劳务费报销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5428158"/>
            <a:ext cx="83462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可自动计算税金，批量导入劳务明细信息，填报页面亦可添加劳务人员；本所劳务人员库信息共享；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44" y="1701800"/>
            <a:ext cx="7367210" cy="326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报销单填报（劳务费报销单）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486" y="1701800"/>
            <a:ext cx="5112090" cy="352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46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报销单填报（资产类）</a:t>
            </a:r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耗材报销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、固定资产、无形资产报销明细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5732958"/>
            <a:ext cx="834627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通过选择入库单或者申请单带出资产信息，无需在报销系统进行资产维护和转固操作（与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不同）；报销金额默认为采购金额，可修改。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97289"/>
            <a:ext cx="8590975" cy="256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52979"/>
            <a:ext cx="917575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557" y="3272109"/>
            <a:ext cx="1092517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177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报销单填报（维修费）</a:t>
            </a:r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维修费报销明细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514" y="4840286"/>
            <a:ext cx="8346272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如科研条件系统已有维修申请单，可直接引用，没有可不填。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73" y="1905000"/>
            <a:ext cx="8380599" cy="248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317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报销单填报（会议费报销单）</a:t>
            </a:r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会议费报销明细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4800"/>
            <a:ext cx="7743028" cy="399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514" y="5729286"/>
            <a:ext cx="7604514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可添加会议基本信息和费用明细信息。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35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报销单填报（培训费报销单）</a:t>
            </a:r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培训费报销明细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6"/>
          <a:stretch/>
        </p:blipFill>
        <p:spPr bwMode="auto">
          <a:xfrm>
            <a:off x="541422" y="1397289"/>
            <a:ext cx="7567528" cy="428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514" y="5983201"/>
            <a:ext cx="7710086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可添加培训基本信息和费用明细信息。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849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报销单填报（招待费报销单）</a:t>
            </a:r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招待费报销明细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913" y="5478685"/>
            <a:ext cx="7942932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可添加招待基本信息和费细信息。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13" y="1802295"/>
            <a:ext cx="8078133" cy="322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084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还款单填报</a:t>
            </a:r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还款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22" y="1893747"/>
            <a:ext cx="8182803" cy="285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9687" y="5233901"/>
            <a:ext cx="8346272" cy="8744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除基本信息，附件信息、借款信息、核算账号、结算信息与报销单功能相同。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93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登录介绍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4</a:t>
            </a:r>
            <a:r>
              <a:rPr lang="zh-CN" altLang="en-US" sz="2000" dirty="0"/>
              <a:t>单据提交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864" y="5671104"/>
            <a:ext cx="8346272" cy="8744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展示流程环节和审批人，个别环节手动确定审批人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选择对下一环节的提醒方式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5593BC5-5976-4E0A-A65D-B588B0B83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22" y="851044"/>
            <a:ext cx="7658764" cy="46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80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借款单填报</a:t>
            </a:r>
            <a:r>
              <a:rPr lang="en-US" altLang="zh-CN" sz="2000" dirty="0"/>
              <a:t>-1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附件信息、核算账号、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2" y="1523585"/>
            <a:ext cx="9110318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8300" y="4559300"/>
            <a:ext cx="8686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借款方式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：定额借款和限额借款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借款类别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：设备采购、无形资产采购、会议费借款、维修费预付款、差旅费借款、外事出访借款等，可自定义；借款会自动冻结预算，其中资产类借款关联申请单，释放原预算重新冻结。</a:t>
            </a:r>
          </a:p>
        </p:txBody>
      </p:sp>
    </p:spTree>
    <p:extLst>
      <p:ext uri="{BB962C8B-B14F-4D97-AF65-F5344CB8AC3E}">
        <p14:creationId xmlns:p14="http://schemas.microsoft.com/office/powerpoint/2010/main" xmlns="" val="248625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1507337"/>
            <a:ext cx="78867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借款单填报</a:t>
            </a:r>
            <a:r>
              <a:rPr lang="en-US" altLang="zh-CN" sz="2000" dirty="0"/>
              <a:t>-2</a:t>
            </a:r>
            <a:endParaRPr lang="zh-CN" alt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651230"/>
            <a:ext cx="3795486" cy="29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单信息包括：基本信息、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附件信息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、核算账号、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300" y="4385128"/>
            <a:ext cx="432435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附件类别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：原始票据、其他附件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附件上传预览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：可电脑上传、手机拍照上传、可下载、预览（拼图预览）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财务审核前均可以补充附件。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发票查验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：各省发票查验网站链接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651" y="3651230"/>
            <a:ext cx="4552950" cy="29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52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借款单填报</a:t>
            </a:r>
            <a:r>
              <a:rPr lang="en-US" altLang="zh-CN" sz="2000" dirty="0"/>
              <a:t>-3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单信息包括：基本信息、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核算账号、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信息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700" y="4613786"/>
            <a:ext cx="7924800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添加预算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：可添加多条核算账号，根据权限可查看资金情况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9028944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525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借款单填报</a:t>
            </a:r>
            <a:r>
              <a:rPr lang="en-US" altLang="zh-CN" sz="2000" dirty="0"/>
              <a:t>-4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单信息包括：基本信息、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结算信息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22" y="1961513"/>
            <a:ext cx="7856084" cy="245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722" y="1765299"/>
            <a:ext cx="6337140" cy="284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514" y="4873207"/>
            <a:ext cx="8346272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添加结算信息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：支持转账、支票、现金等多种结算方式；银行卡信息来自人力资源系统；默认显示本人银行卡，可选择他人银行卡和外部收款方，他人银行卡中间用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代替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8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2085555"/>
            <a:ext cx="5038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33" t="23078" r="533" b="-11832"/>
          <a:stretch/>
        </p:blipFill>
        <p:spPr bwMode="auto">
          <a:xfrm>
            <a:off x="6542238" y="1789541"/>
            <a:ext cx="2601762" cy="42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箭头 2"/>
          <p:cNvSpPr/>
          <p:nvPr/>
        </p:nvSpPr>
        <p:spPr>
          <a:xfrm>
            <a:off x="5178500" y="3623843"/>
            <a:ext cx="1133400" cy="6179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9700" y="5966990"/>
            <a:ext cx="8346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报销单类型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类报销单合并为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类报销单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23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报销单填报（普通报销单）</a:t>
            </a:r>
            <a:r>
              <a:rPr lang="en-US" altLang="zh-CN" sz="2000" dirty="0"/>
              <a:t>-1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附件信息、报销明细、借款信息、核算账号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结算信息、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（未付款信息、核销未付款信息）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711" y="4326937"/>
            <a:ext cx="834627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费用类别：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包括办公费、交通费、医疗费和其他费用等，可自定义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795622"/>
            <a:ext cx="8887694" cy="224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711" y="5257631"/>
            <a:ext cx="8039100" cy="458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报销单的附件信息、核算账号和结算信息与借款单相同，不再重复介绍</a:t>
            </a:r>
          </a:p>
        </p:txBody>
      </p:sp>
    </p:spTree>
    <p:extLst>
      <p:ext uri="{BB962C8B-B14F-4D97-AF65-F5344CB8AC3E}">
        <p14:creationId xmlns:p14="http://schemas.microsoft.com/office/powerpoint/2010/main" xmlns="" val="415411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报销单填报（普通报销单）</a:t>
            </a:r>
            <a:r>
              <a:rPr lang="en-US" altLang="zh-CN" sz="2000" dirty="0"/>
              <a:t>-2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（未付款信息、核销未付款信息）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00" y="4784945"/>
            <a:ext cx="882594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添加费用明细：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可添加多条费用明细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947582"/>
            <a:ext cx="8825948" cy="254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363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13219</TotalTime>
  <Words>919</Words>
  <Application>Microsoft Office PowerPoint</Application>
  <PresentationFormat>全屏显示(4:3)</PresentationFormat>
  <Paragraphs>91</Paragraphs>
  <Slides>20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报销系统功能介绍</vt:lpstr>
      <vt:lpstr>登录介绍</vt:lpstr>
      <vt:lpstr>1借款单填报-1</vt:lpstr>
      <vt:lpstr>1借款单填报-2</vt:lpstr>
      <vt:lpstr>1借款单填报-3</vt:lpstr>
      <vt:lpstr>1借款单填报-4</vt:lpstr>
      <vt:lpstr>2报销单填报</vt:lpstr>
      <vt:lpstr>2报销单填报（普通报销单）-1</vt:lpstr>
      <vt:lpstr>2报销单填报（普通报销单）-2</vt:lpstr>
      <vt:lpstr>2报销单填报（普通报销单）-3</vt:lpstr>
      <vt:lpstr>幻灯片 11</vt:lpstr>
      <vt:lpstr>2报销单填报（差旅费报销单）</vt:lpstr>
      <vt:lpstr>2报销单填报（劳务费报销单）</vt:lpstr>
      <vt:lpstr>2报销单填报（资产类）</vt:lpstr>
      <vt:lpstr>2报销单填报（维修费）</vt:lpstr>
      <vt:lpstr>2报销单填报（会议费报销单）</vt:lpstr>
      <vt:lpstr>2报销单填报（培训费报销单）</vt:lpstr>
      <vt:lpstr>2报销单填报（招待费报销单）</vt:lpstr>
      <vt:lpstr>3还款单填报</vt:lpstr>
      <vt:lpstr>4单据提交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</dc:creator>
  <cp:lastModifiedBy>unknown</cp:lastModifiedBy>
  <cp:revision>753</cp:revision>
  <dcterms:created xsi:type="dcterms:W3CDTF">2015-12-28T01:18:00Z</dcterms:created>
  <dcterms:modified xsi:type="dcterms:W3CDTF">2019-09-23T02:09:18Z</dcterms:modified>
</cp:coreProperties>
</file>